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8" r:id="rId5"/>
    <p:sldId id="273" r:id="rId6"/>
    <p:sldId id="259" r:id="rId7"/>
    <p:sldId id="287" r:id="rId8"/>
    <p:sldId id="267" r:id="rId9"/>
    <p:sldId id="282" r:id="rId10"/>
    <p:sldId id="275" r:id="rId11"/>
    <p:sldId id="283" r:id="rId12"/>
    <p:sldId id="289" r:id="rId13"/>
    <p:sldId id="281" r:id="rId14"/>
    <p:sldId id="277" r:id="rId15"/>
    <p:sldId id="2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BADBF6-3DE3-4A4D-8554-9BB4E6E24DB9}" v="633" dt="2024-10-06T22:34:57.603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94" autoAdjust="0"/>
  </p:normalViewPr>
  <p:slideViewPr>
    <p:cSldViewPr snapToGrid="0">
      <p:cViewPr varScale="1">
        <p:scale>
          <a:sx n="105" d="100"/>
          <a:sy n="105" d="100"/>
        </p:scale>
        <p:origin x="756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Coffee Shop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F538C51-8351-E881-7E84-78320AB97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056421"/>
          </a:xfrm>
        </p:spPr>
        <p:txBody>
          <a:bodyPr/>
          <a:lstStyle/>
          <a:p>
            <a:r>
              <a:rPr lang="en-US" dirty="0"/>
              <a:t>In Store Sales VS Out Of Store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E4E8A84-B068-68D9-5159-EF9CBA8CE05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342909" y="2257061"/>
            <a:ext cx="3448553" cy="3371741"/>
          </a:xfrm>
        </p:spPr>
        <p:txBody>
          <a:bodyPr anchor="ctr">
            <a:normAutofit/>
          </a:bodyPr>
          <a:lstStyle/>
          <a:p>
            <a:pPr algn="ctr"/>
            <a:r>
              <a:rPr lang="en-US" sz="2800" dirty="0"/>
              <a:t>Do we see more sales instore or out-of-store?</a:t>
            </a:r>
          </a:p>
        </p:txBody>
      </p:sp>
      <p:pic>
        <p:nvPicPr>
          <p:cNvPr id="5126" name="Picture 6">
            <a:extLst>
              <a:ext uri="{FF2B5EF4-FFF2-40B4-BE49-F238E27FC236}">
                <a16:creationId xmlns:a16="http://schemas.microsoft.com/office/drawing/2014/main" id="{D295C9D7-4D03-0F3D-D969-7DA75BB6B2CF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357" y="2427172"/>
            <a:ext cx="5628295" cy="3201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70" y="914400"/>
            <a:ext cx="10045861" cy="923925"/>
          </a:xfrm>
          <a:noFill/>
        </p:spPr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6825" y="2143125"/>
            <a:ext cx="9401176" cy="362106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457200" lvl="1" indent="0">
              <a:buNone/>
            </a:pPr>
            <a:r>
              <a:rPr lang="en-US" sz="2800" dirty="0"/>
              <a:t>Due to a minimal amount of variation in customer segments in terms of where profits come from, we should consider customer demographics when designing a marketing strategy. </a:t>
            </a:r>
          </a:p>
          <a:p>
            <a:pPr marL="457200" lvl="1" indent="0">
              <a:buNone/>
            </a:pPr>
            <a:r>
              <a:rPr lang="en-US" sz="2800" dirty="0"/>
              <a:t>We could target younger millennial and Gen Z customers and encourage loyalty program participation to ensure continued growth and the continuation of gathering data relating to our customer base. </a:t>
            </a: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4004321"/>
            <a:ext cx="3905250" cy="2743200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Pamela Berry</a:t>
            </a:r>
          </a:p>
          <a:p>
            <a:r>
              <a:rPr lang="en-US" dirty="0"/>
              <a:t>DAB 812</a:t>
            </a:r>
          </a:p>
          <a:p>
            <a:r>
              <a:rPr lang="en-US" dirty="0"/>
              <a:t>General Assembly</a:t>
            </a:r>
          </a:p>
          <a:p>
            <a:r>
              <a:rPr lang="en-US" dirty="0"/>
              <a:t>Oct 2024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4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Profit Margins</a:t>
            </a:r>
          </a:p>
          <a:p>
            <a:r>
              <a:rPr lang="en-US" dirty="0"/>
              <a:t>Profits per Product Category</a:t>
            </a:r>
          </a:p>
          <a:p>
            <a:r>
              <a:rPr lang="en-US" dirty="0"/>
              <a:t>Customer Demographics</a:t>
            </a:r>
          </a:p>
          <a:p>
            <a:r>
              <a:rPr lang="en-US" dirty="0"/>
              <a:t>Customer Segments</a:t>
            </a:r>
          </a:p>
          <a:p>
            <a:r>
              <a:rPr lang="en-US" dirty="0"/>
              <a:t>Final tips &amp; takeaways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5703" y="1124887"/>
            <a:ext cx="4000991" cy="813641"/>
          </a:xfrm>
          <a:noFill/>
        </p:spPr>
        <p:txBody>
          <a:bodyPr>
            <a:noAutofit/>
          </a:bodyPr>
          <a:lstStyle/>
          <a:p>
            <a:pPr algn="ctr"/>
            <a:r>
              <a:rPr lang="en-US" dirty="0"/>
              <a:t>Profit Margins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4583933-95EE-13B0-55ED-7B10E3D386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60684" y="2891792"/>
            <a:ext cx="4000991" cy="1847087"/>
          </a:xfrm>
        </p:spPr>
        <p:txBody>
          <a:bodyPr/>
          <a:lstStyle/>
          <a:p>
            <a:pPr algn="ctr"/>
            <a:r>
              <a:rPr lang="en-US" dirty="0"/>
              <a:t>Considering the products we offer, which categories make the most profit per individual sale?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BBAFF3F-D848-F660-A4D5-F1ED023B8D4F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" b="811"/>
          <a:stretch>
            <a:fillRect/>
          </a:stretch>
        </p:blipFill>
        <p:spPr bwMode="auto">
          <a:xfrm>
            <a:off x="1330325" y="1237673"/>
            <a:ext cx="5264439" cy="445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F67532-1D85-5111-6C6B-55FB9AEC0444}"/>
              </a:ext>
            </a:extLst>
          </p:cNvPr>
          <p:cNvSpPr txBox="1"/>
          <p:nvPr/>
        </p:nvSpPr>
        <p:spPr>
          <a:xfrm>
            <a:off x="7022969" y="768285"/>
            <a:ext cx="3675570" cy="5307290"/>
          </a:xfrm>
          <a:prstGeom prst="rect">
            <a:avLst/>
          </a:prstGeom>
          <a:solidFill>
            <a:srgbClr val="FCFCFC">
              <a:alpha val="96000"/>
            </a:srgbClr>
          </a:solidFill>
          <a:effectLst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5"/>
            <a:ext cx="3580203" cy="958270"/>
          </a:xfrm>
        </p:spPr>
        <p:txBody>
          <a:bodyPr/>
          <a:lstStyle/>
          <a:p>
            <a:pPr algn="ctr"/>
            <a:r>
              <a:rPr lang="en-US" dirty="0"/>
              <a:t>Average Profits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45969B-1704-F63D-6589-8EFA988FBC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17639" y="2512291"/>
            <a:ext cx="3675570" cy="3298222"/>
          </a:xfrm>
        </p:spPr>
        <p:txBody>
          <a:bodyPr/>
          <a:lstStyle/>
          <a:p>
            <a:pPr algn="ctr"/>
            <a:r>
              <a:rPr lang="en-US" sz="2800" dirty="0"/>
              <a:t>Do most of our profits come from merchandise sales as those products have the highest profit margin?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F8529B0-6640-0DDA-1076-DDD95CF0E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" b="839"/>
          <a:stretch>
            <a:fillRect/>
          </a:stretch>
        </p:blipFill>
        <p:spPr bwMode="auto">
          <a:xfrm>
            <a:off x="5295900" y="1173605"/>
            <a:ext cx="5103879" cy="449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C59F6-9B22-C211-4B4C-A2FD4B914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924114"/>
            <a:ext cx="5198444" cy="1828230"/>
          </a:xfrm>
          <a:noFill/>
        </p:spPr>
        <p:txBody>
          <a:bodyPr anchor="b"/>
          <a:lstStyle/>
          <a:p>
            <a:pPr algn="ctr"/>
            <a:r>
              <a:rPr lang="en-US" dirty="0"/>
              <a:t>Which Products are Purchased Most and Least Often?</a:t>
            </a:r>
          </a:p>
        </p:txBody>
      </p:sp>
      <p:graphicFrame>
        <p:nvGraphicFramePr>
          <p:cNvPr id="8" name="Table Placeholder 4">
            <a:extLst>
              <a:ext uri="{FF2B5EF4-FFF2-40B4-BE49-F238E27FC236}">
                <a16:creationId xmlns:a16="http://schemas.microsoft.com/office/drawing/2014/main" id="{5D9BF3A8-01B9-9549-D525-DB0B5FF421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9152808"/>
              </p:ext>
            </p:extLst>
          </p:nvPr>
        </p:nvGraphicFramePr>
        <p:xfrm>
          <a:off x="882408" y="1033842"/>
          <a:ext cx="5489817" cy="5219626"/>
        </p:xfrm>
        <a:graphic>
          <a:graphicData uri="http://schemas.openxmlformats.org/drawingml/2006/table">
            <a:tbl>
              <a:tblPr/>
              <a:tblGrid>
                <a:gridCol w="1829939">
                  <a:extLst>
                    <a:ext uri="{9D8B030D-6E8A-4147-A177-3AD203B41FA5}">
                      <a16:colId xmlns:a16="http://schemas.microsoft.com/office/drawing/2014/main" val="787921303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633331165"/>
                    </a:ext>
                  </a:extLst>
                </a:gridCol>
                <a:gridCol w="1829939">
                  <a:extLst>
                    <a:ext uri="{9D8B030D-6E8A-4147-A177-3AD203B41FA5}">
                      <a16:colId xmlns:a16="http://schemas.microsoft.com/office/drawing/2014/main" val="8551456"/>
                    </a:ext>
                  </a:extLst>
                </a:gridCol>
              </a:tblGrid>
              <a:tr h="287902">
                <a:tc>
                  <a:txBody>
                    <a:bodyPr/>
                    <a:lstStyle/>
                    <a:p>
                      <a:pPr algn="r" fontAlgn="ctr"/>
                      <a:endParaRPr lang="en-US" sz="1600" b="1">
                        <a:effectLst/>
                      </a:endParaRP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quantity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line_item_id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025239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product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600" b="1">
                        <a:effectLst/>
                      </a:endParaRP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endParaRPr lang="en-US" sz="1600" b="1">
                        <a:effectLst/>
                      </a:endParaRP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39235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Earl Grey Rg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1558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1017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0310625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 dirty="0">
                          <a:effectLst/>
                        </a:rPr>
                        <a:t>Dark chocolate Lg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1546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1007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643673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Latte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1531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1007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4812177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Morning Sunrise Chai Rg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1513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994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838142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Ethiopia Rg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1506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979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568380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...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...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...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5038266"/>
                  </a:ext>
                </a:extLst>
              </a:tr>
              <a:tr h="502928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Guatemalan Sustainably Grown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48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78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515410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Primo Espresso Roast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47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64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2948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Peppermint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45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91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6940633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Spicy Eye Opener Chai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42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71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614883"/>
                  </a:ext>
                </a:extLst>
              </a:tr>
              <a:tr h="287902"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b="1">
                          <a:effectLst/>
                        </a:rPr>
                        <a:t>Dark chocolate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>
                          <a:effectLst/>
                        </a:rPr>
                        <a:t>36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600" dirty="0">
                          <a:effectLst/>
                        </a:rPr>
                        <a:t>56</a:t>
                      </a:r>
                    </a:p>
                  </a:txBody>
                  <a:tcPr marL="82642" marR="82642" marT="41321" marB="4132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05823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24FED56-6C19-4566-E3C6-68BD3FF464AC}"/>
              </a:ext>
            </a:extLst>
          </p:cNvPr>
          <p:cNvSpPr txBox="1"/>
          <p:nvPr/>
        </p:nvSpPr>
        <p:spPr>
          <a:xfrm>
            <a:off x="7176215" y="3643655"/>
            <a:ext cx="45053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These are the 5 most and least purchased products.</a:t>
            </a:r>
          </a:p>
        </p:txBody>
      </p:sp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6"/>
            <a:ext cx="8958805" cy="728600"/>
          </a:xfrm>
          <a:noFill/>
        </p:spPr>
        <p:txBody>
          <a:bodyPr/>
          <a:lstStyle/>
          <a:p>
            <a:r>
              <a:rPr lang="en-US" dirty="0"/>
              <a:t>Customer Demographics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723889" y="1819699"/>
            <a:ext cx="4047743" cy="3878856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Let’s take a look at our customer base to gain an understanding of who we are selling to.</a:t>
            </a:r>
          </a:p>
          <a:p>
            <a:endParaRPr lang="en-US" sz="2800" dirty="0"/>
          </a:p>
          <a:p>
            <a:r>
              <a:rPr lang="en-US" sz="2000" dirty="0"/>
              <a:t>*This is a representation of only our loyalty customers.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DC2A5A2B-8A3E-0DAC-6177-F69FA31AC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673" y="1819699"/>
            <a:ext cx="5060137" cy="4007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4"/>
            <a:ext cx="10464116" cy="1160196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US" sz="3600" dirty="0"/>
              <a:t>Customer Segments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44CAD0D6-0D4D-A238-0842-B50E3A5A4F5E}"/>
              </a:ext>
            </a:extLst>
          </p:cNvPr>
          <p:cNvSpPr txBox="1">
            <a:spLocks/>
          </p:cNvSpPr>
          <p:nvPr/>
        </p:nvSpPr>
        <p:spPr>
          <a:xfrm>
            <a:off x="918257" y="1958848"/>
            <a:ext cx="10464116" cy="4118101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274320" tIns="45720" rIns="27432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92BBED-CEC9-8CDD-59AE-A5053C980756}"/>
              </a:ext>
            </a:extLst>
          </p:cNvPr>
          <p:cNvSpPr txBox="1"/>
          <p:nvPr/>
        </p:nvSpPr>
        <p:spPr>
          <a:xfrm>
            <a:off x="1220101" y="1792319"/>
            <a:ext cx="338884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How do our loyalty membership and future loyalty membership customers stack up against each other?</a:t>
            </a:r>
          </a:p>
          <a:p>
            <a:endParaRPr lang="en-US" sz="2800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D567D87F-2A85-B6F4-E3B1-0A927826E9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979" y="1958849"/>
            <a:ext cx="6007126" cy="38210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625DD9-BE3D-D268-B298-B5A3AE8C83B5}"/>
              </a:ext>
            </a:extLst>
          </p:cNvPr>
          <p:cNvSpPr txBox="1"/>
          <p:nvPr/>
        </p:nvSpPr>
        <p:spPr>
          <a:xfrm>
            <a:off x="1220103" y="4734331"/>
            <a:ext cx="348524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Next, we’ll look at the profits from each.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956022"/>
          </a:xfrm>
          <a:noFill/>
        </p:spPr>
        <p:txBody>
          <a:bodyPr/>
          <a:lstStyle/>
          <a:p>
            <a:r>
              <a:rPr lang="en-US" dirty="0"/>
              <a:t>Profits per Loyalty Memberships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0596FA3-9140-90FB-1C7A-1AF0546C1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1332" y="2214502"/>
            <a:ext cx="4416163" cy="349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B55EE89D-D31C-231D-A1D3-F4E4CA101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0147" y="2214502"/>
            <a:ext cx="4416163" cy="349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C10B64B-086E-9268-B0DA-9DC5213BACE6}"/>
              </a:ext>
            </a:extLst>
          </p:cNvPr>
          <p:cNvSpPr txBox="1"/>
          <p:nvPr/>
        </p:nvSpPr>
        <p:spPr>
          <a:xfrm>
            <a:off x="7032494" y="768285"/>
            <a:ext cx="3675570" cy="5307290"/>
          </a:xfrm>
          <a:prstGeom prst="rect">
            <a:avLst/>
          </a:prstGeom>
          <a:solidFill>
            <a:srgbClr val="FCFCFC">
              <a:alpha val="96000"/>
            </a:srgbClr>
          </a:solidFill>
          <a:effectLst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9BF525D-5B6A-795A-6D20-9B652011F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0621" y="879674"/>
            <a:ext cx="3805304" cy="4235251"/>
          </a:xfrm>
        </p:spPr>
        <p:txBody>
          <a:bodyPr/>
          <a:lstStyle/>
          <a:p>
            <a:r>
              <a:rPr lang="en-US" dirty="0"/>
              <a:t>The breakdown of Loyalty Program Members by Generational Category: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D9962F8-DC60-0EEF-ECDB-580C4AF0A1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75767" y="2358768"/>
            <a:ext cx="4126635" cy="2489457"/>
          </a:xfrm>
          <a:noFill/>
        </p:spPr>
        <p:txBody>
          <a:bodyPr>
            <a:noAutofit/>
          </a:bodyPr>
          <a:lstStyle/>
          <a:p>
            <a:pPr algn="r"/>
            <a:r>
              <a:rPr lang="en-US" dirty="0"/>
              <a:t>Baby Boomers: 529</a:t>
            </a:r>
          </a:p>
          <a:p>
            <a:pPr algn="r"/>
            <a:r>
              <a:rPr lang="en-US" dirty="0"/>
              <a:t>Gen X: 522</a:t>
            </a:r>
          </a:p>
          <a:p>
            <a:pPr algn="r"/>
            <a:r>
              <a:rPr lang="en-US" dirty="0"/>
              <a:t>Older Millennials: 515</a:t>
            </a:r>
          </a:p>
          <a:p>
            <a:pPr algn="r"/>
            <a:r>
              <a:rPr lang="en-US" dirty="0"/>
              <a:t>Younger Millennials: 298</a:t>
            </a:r>
          </a:p>
          <a:p>
            <a:pPr algn="r"/>
            <a:r>
              <a:rPr lang="en-US" dirty="0"/>
              <a:t>Gen Z: 382</a:t>
            </a:r>
          </a:p>
        </p:txBody>
      </p:sp>
    </p:spTree>
    <p:extLst>
      <p:ext uri="{BB962C8B-B14F-4D97-AF65-F5344CB8AC3E}">
        <p14:creationId xmlns:p14="http://schemas.microsoft.com/office/powerpoint/2010/main" val="123539756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{77B946A6-D172-4ADD-A114-79BD43796809}tf10081922_win32</Template>
  <TotalTime>370</TotalTime>
  <Words>314</Words>
  <Application>Microsoft Office PowerPoint</Application>
  <PresentationFormat>Widescreen</PresentationFormat>
  <Paragraphs>74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</vt:lpstr>
      <vt:lpstr>Arial</vt:lpstr>
      <vt:lpstr>Calibri</vt:lpstr>
      <vt:lpstr>Quire Sans Pro Light</vt:lpstr>
      <vt:lpstr>Tisa Offc Serif Pro</vt:lpstr>
      <vt:lpstr>Custom</vt:lpstr>
      <vt:lpstr>Coffee Shop Data Analysis</vt:lpstr>
      <vt:lpstr>Agenda</vt:lpstr>
      <vt:lpstr>Profit Margins</vt:lpstr>
      <vt:lpstr>Average Profits</vt:lpstr>
      <vt:lpstr>Which Products are Purchased Most and Least Often?</vt:lpstr>
      <vt:lpstr>Customer Demographics</vt:lpstr>
      <vt:lpstr>Customer Segments</vt:lpstr>
      <vt:lpstr>Profits per Loyalty Memberships</vt:lpstr>
      <vt:lpstr>The breakdown of Loyalty Program Members by Generational Category:</vt:lpstr>
      <vt:lpstr>In Store Sales VS Out Of Store</vt:lpstr>
      <vt:lpstr>Final Thoughts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Pamela Berry</dc:creator>
  <cp:lastModifiedBy>Pamela Berry</cp:lastModifiedBy>
  <cp:revision>2</cp:revision>
  <dcterms:created xsi:type="dcterms:W3CDTF">2024-10-05T22:53:40Z</dcterms:created>
  <dcterms:modified xsi:type="dcterms:W3CDTF">2024-10-07T18:58:21Z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